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2DF5-FDB7-4270-B4F8-2379E3661054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FCCD-4FF4-42BF-B90B-328D8F4F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2DF5-FDB7-4270-B4F8-2379E3661054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FCCD-4FF4-42BF-B90B-328D8F4F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2DF5-FDB7-4270-B4F8-2379E3661054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FCCD-4FF4-42BF-B90B-328D8F4F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2DF5-FDB7-4270-B4F8-2379E3661054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FCCD-4FF4-42BF-B90B-328D8F4F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2DF5-FDB7-4270-B4F8-2379E3661054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FCCD-4FF4-42BF-B90B-328D8F4F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2DF5-FDB7-4270-B4F8-2379E3661054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FCCD-4FF4-42BF-B90B-328D8F4F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2DF5-FDB7-4270-B4F8-2379E3661054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FCCD-4FF4-42BF-B90B-328D8F4F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2DF5-FDB7-4270-B4F8-2379E3661054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FCCD-4FF4-42BF-B90B-328D8F4F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2DF5-FDB7-4270-B4F8-2379E3661054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FCCD-4FF4-42BF-B90B-328D8F4F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2DF5-FDB7-4270-B4F8-2379E3661054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FCCD-4FF4-42BF-B90B-328D8F4F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2DF5-FDB7-4270-B4F8-2379E3661054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FCCD-4FF4-42BF-B90B-328D8F4F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C2DF5-FDB7-4270-B4F8-2379E3661054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4FCCD-4FF4-42BF-B90B-328D8F4F48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енис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56700" cy="6857999"/>
          </a:xfrm>
          <a:prstGeom prst="rect">
            <a:avLst/>
          </a:prstGeom>
          <a:ln w="1270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20079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Georgia" pitchFamily="18" charset="0"/>
              </a:rPr>
              <a:t>МБДОУ МО Плавский район «Центр развития ребёнка – детский сад «Берёзка»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352928" cy="4680520"/>
          </a:xfrm>
        </p:spPr>
        <p:txBody>
          <a:bodyPr>
            <a:normAutofit lnSpcReduction="10000"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Проект</a:t>
            </a:r>
          </a:p>
          <a:p>
            <a:r>
              <a:rPr lang="ru-RU" sz="4400" dirty="0" smtClean="0">
                <a:solidFill>
                  <a:srgbClr val="C00000"/>
                </a:solidFill>
                <a:latin typeface="Georgia" pitchFamily="18" charset="0"/>
              </a:rPr>
              <a:t>«Берегись бед, пока их нет»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(для детей среднего дошкольного возраста)</a:t>
            </a:r>
          </a:p>
          <a:p>
            <a:endParaRPr lang="ru-RU" sz="1600" dirty="0" smtClean="0">
              <a:latin typeface="Georgia" pitchFamily="18" charset="0"/>
            </a:endParaRPr>
          </a:p>
          <a:p>
            <a:endParaRPr lang="ru-RU" sz="1600" dirty="0">
              <a:latin typeface="Georgia" pitchFamily="18" charset="0"/>
            </a:endParaRPr>
          </a:p>
          <a:p>
            <a:endParaRPr lang="ru-RU" sz="1600" dirty="0" smtClean="0">
              <a:latin typeface="Georgia" pitchFamily="18" charset="0"/>
            </a:endParaRPr>
          </a:p>
          <a:p>
            <a:endParaRPr lang="ru-RU" sz="1600" dirty="0">
              <a:latin typeface="Georgia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Подготовила: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воспитатель </a:t>
            </a:r>
            <a:r>
              <a:rPr lang="en-US" sz="1600" dirty="0" smtClean="0">
                <a:solidFill>
                  <a:schemeClr val="tx1"/>
                </a:solidFill>
                <a:latin typeface="Georgia" pitchFamily="18" charset="0"/>
              </a:rPr>
              <a:t>I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 квалификационной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 категории Рарайкина Т.А.</a:t>
            </a:r>
          </a:p>
          <a:p>
            <a:endParaRPr lang="ru-RU" sz="1600" dirty="0">
              <a:latin typeface="Georgia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Плавск 2019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266" name="AutoShape 2" descr="http://doshk-log.my1.ru/pravila_povedenija_v_detskom_sad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I:\layer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56792" y="3573016"/>
            <a:ext cx="7956432" cy="34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енис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567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00CC"/>
                </a:solidFill>
                <a:latin typeface="Georgia" pitchFamily="18" charset="0"/>
              </a:rPr>
              <a:t>Проведение дидактических игр</a:t>
            </a:r>
            <a:br>
              <a:rPr lang="ru-RU" sz="4000" dirty="0" smtClean="0">
                <a:solidFill>
                  <a:srgbClr val="0000CC"/>
                </a:solidFill>
                <a:latin typeface="Georgia" pitchFamily="18" charset="0"/>
              </a:rPr>
            </a:br>
            <a:endParaRPr lang="ru-RU" sz="4000" dirty="0"/>
          </a:p>
        </p:txBody>
      </p:sp>
      <p:pic>
        <p:nvPicPr>
          <p:cNvPr id="5" name="Содержимое 4" descr="K:\DCIM\102MSDCF\DSC0335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888432" cy="2664296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K:\DCIM\102MSDCF\DSC033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052736"/>
            <a:ext cx="3528392" cy="2592288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K:\DCIM\102MSDCF\DSC033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77072"/>
            <a:ext cx="3672408" cy="2592288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6" name="Picture 2" descr="I:\фото группа\DSC033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737653"/>
            <a:ext cx="2160240" cy="288032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енис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567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Georgia" pitchFamily="18" charset="0"/>
              </a:rPr>
              <a:t>Инсценировка сказки «Колобок»</a:t>
            </a:r>
            <a:endParaRPr lang="ru-RU" dirty="0"/>
          </a:p>
        </p:txBody>
      </p:sp>
      <p:pic>
        <p:nvPicPr>
          <p:cNvPr id="5" name="Содержимое 4" descr="K:\DCIM\102MSDCF\DSC0334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503815" cy="2626822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K:\DCIM\102MSDCF\DSC033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268760"/>
            <a:ext cx="3514725" cy="2636044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K:\DCIM\102MSDCF\DSC033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97152"/>
            <a:ext cx="2432050" cy="1824038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K:\DCIM\102MSDCF\DSC033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005064"/>
            <a:ext cx="2371725" cy="1778794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K:\DCIM\102MSDCF\DSC0334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725144"/>
            <a:ext cx="2371725" cy="1778795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енис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567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Georgia" pitchFamily="18" charset="0"/>
              </a:rPr>
              <a:t>Аппликация </a:t>
            </a:r>
            <a:br>
              <a:rPr lang="ru-RU" dirty="0" smtClean="0">
                <a:solidFill>
                  <a:srgbClr val="0000CC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0000CC"/>
                </a:solidFill>
                <a:latin typeface="Georgia" pitchFamily="18" charset="0"/>
              </a:rPr>
              <a:t>«Пожарная машина»</a:t>
            </a:r>
            <a:endParaRPr lang="ru-RU" dirty="0"/>
          </a:p>
        </p:txBody>
      </p:sp>
      <p:pic>
        <p:nvPicPr>
          <p:cNvPr id="5" name="Содержимое 4" descr="K:\DCIM\102MSDCF\DSC0331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487189" cy="2614353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K:\DCIM\102MSDCF\DSC033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556792"/>
            <a:ext cx="2193131" cy="2924175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I:\DSC033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077072"/>
            <a:ext cx="3448050" cy="2586039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енис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567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Georgia" pitchFamily="18" charset="0"/>
              </a:rPr>
              <a:t>Аппликация </a:t>
            </a:r>
            <a:br>
              <a:rPr lang="ru-RU" dirty="0" smtClean="0">
                <a:solidFill>
                  <a:srgbClr val="0000CC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0000CC"/>
                </a:solidFill>
                <a:latin typeface="Georgia" pitchFamily="18" charset="0"/>
              </a:rPr>
              <a:t>«Опасные сосульки»</a:t>
            </a:r>
            <a:endParaRPr lang="ru-RU" dirty="0"/>
          </a:p>
        </p:txBody>
      </p:sp>
      <p:pic>
        <p:nvPicPr>
          <p:cNvPr id="5" name="Содержимое 4" descr="I:\DSC0337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125585" cy="2344189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I:\DSC033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556792"/>
            <a:ext cx="3238500" cy="2428875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I:\DSC0337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429000"/>
            <a:ext cx="2400300" cy="3200398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енис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1"/>
            <a:ext cx="9156700" cy="6857999"/>
          </a:xfrm>
          <a:prstGeom prst="rect">
            <a:avLst/>
          </a:prstGeom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rgbClr val="0000CC"/>
              </a:solidFill>
              <a:latin typeface="Minion Pro Med" pitchFamily="18" charset="0"/>
            </a:endParaRPr>
          </a:p>
          <a:p>
            <a:pPr algn="ctr">
              <a:buNone/>
            </a:pPr>
            <a:r>
              <a:rPr lang="ru-RU" sz="7200" b="1" dirty="0" smtClean="0">
                <a:solidFill>
                  <a:srgbClr val="0000CC"/>
                </a:solidFill>
                <a:latin typeface="Minion Pro Med" pitchFamily="18" charset="0"/>
              </a:rPr>
              <a:t>Спасибо </a:t>
            </a:r>
            <a:br>
              <a:rPr lang="ru-RU" sz="7200" b="1" dirty="0" smtClean="0">
                <a:solidFill>
                  <a:srgbClr val="0000CC"/>
                </a:solidFill>
                <a:latin typeface="Minion Pro Med" pitchFamily="18" charset="0"/>
              </a:rPr>
            </a:br>
            <a:r>
              <a:rPr lang="ru-RU" sz="7200" b="1" dirty="0" smtClean="0">
                <a:solidFill>
                  <a:srgbClr val="0000CC"/>
                </a:solidFill>
                <a:latin typeface="Minion Pro Med" pitchFamily="18" charset="0"/>
              </a:rPr>
              <a:t>за внимание !</a:t>
            </a:r>
            <a:endParaRPr lang="ru-RU" sz="7200" dirty="0"/>
          </a:p>
        </p:txBody>
      </p:sp>
      <p:pic>
        <p:nvPicPr>
          <p:cNvPr id="2053" name="Picture 5" descr="I:\arkadij_parovozo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96952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Денис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56700" cy="6857999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264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Georgia" pitchFamily="18" charset="0"/>
              </a:rPr>
              <a:t>Может возникнуть вопрос: зачем объяснять детям особенности движения транспорта, если малыш все равно переходит дорогу, только держась за руку взрослого? Не преждевременна ли работа по знакомству детей с правилами обращения с пожароопасными предметами? Быть может не стоит забивать голову детям правилами поведениями при контактах с незнакомыми людьми? Ведь пока еще они не ходят самостоятельно по улице, не остаются одни дома и всегда находятся под вашим наблюдением?</a:t>
            </a:r>
          </a:p>
          <a:p>
            <a:pPr algn="just">
              <a:buNone/>
            </a:pPr>
            <a:r>
              <a:rPr lang="ru-RU" sz="1800" dirty="0" smtClean="0">
                <a:latin typeface="Georgia" pitchFamily="18" charset="0"/>
              </a:rPr>
              <a:t>Но мы всегда должны помнить о том, что формирование сознательного поведения – процесс длительный. Это сегодня ребенок всюду ходит за </a:t>
            </a:r>
            <a:r>
              <a:rPr lang="ru-RU" sz="1800" dirty="0" smtClean="0">
                <a:latin typeface="Georgia" pitchFamily="18" charset="0"/>
              </a:rPr>
              <a:t>ручку </a:t>
            </a:r>
            <a:r>
              <a:rPr lang="ru-RU" sz="1800" dirty="0" smtClean="0">
                <a:latin typeface="Georgia" pitchFamily="18" charset="0"/>
              </a:rPr>
              <a:t>с мамой, а завтра он станет самостоятельным.</a:t>
            </a:r>
          </a:p>
          <a:p>
            <a:pPr algn="just">
              <a:buNone/>
            </a:pPr>
            <a:r>
              <a:rPr lang="ru-RU" sz="1800" dirty="0" smtClean="0">
                <a:latin typeface="Georgia" pitchFamily="18" charset="0"/>
              </a:rPr>
              <a:t>Итак, работа по обучению детей правилам грамотного поведения на улице, на природе, дома, на дороге – это работа не одного дня. Для того, чтобы она принесла результаты, недостаточно одного занятия или беседы с детьми. Работа должна быть систематической. И еще одно важное требование: детям недостаточно только теоретических знаний, они должны применять их на практике, опираясь на примеры взрослого.</a:t>
            </a:r>
          </a:p>
          <a:p>
            <a:pPr algn="just">
              <a:buNone/>
            </a:pPr>
            <a:r>
              <a:rPr lang="ru-RU" sz="1800" dirty="0" smtClean="0">
                <a:latin typeface="Georgia" pitchFamily="18" charset="0"/>
              </a:rPr>
              <a:t>И если теоретические знания мы можем обеспечить детям в детском саду, то их практическое проявление целиком ложится на плечи родителей.</a:t>
            </a:r>
          </a:p>
          <a:p>
            <a:pPr algn="just"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енис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Georgia" pitchFamily="18" charset="0"/>
              </a:rPr>
              <a:t>Цель проекта</a:t>
            </a:r>
            <a:endParaRPr lang="ru-RU" sz="7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Формирование у детей осознанного выполнения правил поведения, обеспечивающих сохранность их жизни и здоровья в современных условиях улицы, транспорта, </a:t>
            </a:r>
            <a:r>
              <a:rPr lang="ru-RU" dirty="0" smtClean="0">
                <a:latin typeface="Georgia" pitchFamily="18" charset="0"/>
              </a:rPr>
              <a:t>быта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енис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567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-  формировать навыки безопасного </a:t>
            </a:r>
            <a:r>
              <a:rPr lang="ru-RU" dirty="0" smtClean="0">
                <a:latin typeface="Georgia" pitchFamily="18" charset="0"/>
              </a:rPr>
              <a:t>поведения на улице, в </a:t>
            </a:r>
            <a:r>
              <a:rPr lang="ru-RU" dirty="0" smtClean="0">
                <a:latin typeface="Georgia" pitchFamily="18" charset="0"/>
              </a:rPr>
              <a:t>быту;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-  расширить представления о причинах и последствия неосторожного обращения с огнем;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-  продолжать знакомить детей с правилами дорожного движения и правилами безопасного поведения на улице;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-  учить детей распознавать опасность при контактах с чужими людьми;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- повысить образовательный уровень родителей по данной проблеме.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Georgia" pitchFamily="18" charset="0"/>
              </a:rPr>
              <a:t>Задачи проекта:</a:t>
            </a:r>
            <a:r>
              <a:rPr lang="ru-RU" sz="5400" dirty="0">
                <a:solidFill>
                  <a:srgbClr val="FF0000"/>
                </a:solidFill>
                <a:latin typeface="Georgia" pitchFamily="18" charset="0"/>
              </a:rPr>
              <a:t> </a:t>
            </a:r>
            <a:br>
              <a:rPr lang="ru-RU" sz="5400" dirty="0">
                <a:solidFill>
                  <a:srgbClr val="FF0000"/>
                </a:solidFill>
                <a:latin typeface="Georgia" pitchFamily="18" charset="0"/>
              </a:rPr>
            </a:br>
            <a:endParaRPr lang="ru-RU" sz="54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енис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567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Предполагаемый 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• У детей сформированы навыки безопасного поведения в быту.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• Умеют адекватно вести себя в опасных ситуациях дома, в ДОУ, на улице.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• Умеют обращаться с электроприборами, предметами повышенной пожарной опасности.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• Дети проявляют эмоциональную отзывчивость по отношению к другим людям.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• У дошкольников развивается возможность осознания своего здоровьесберегающего поведения.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• Ребенок из пассивного объекта, превратится в активного субъекта собственного</a:t>
            </a:r>
          </a:p>
          <a:p>
            <a:pPr>
              <a:buNone/>
            </a:pP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енис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56700" cy="6857999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97500"/>
          </a:bodyPr>
          <a:lstStyle/>
          <a:p>
            <a:pPr algn="ctr">
              <a:buNone/>
            </a:pPr>
            <a:r>
              <a:rPr lang="ru-RU" sz="4900" b="1" dirty="0" smtClean="0">
                <a:solidFill>
                  <a:srgbClr val="FF0000"/>
                </a:solidFill>
                <a:latin typeface="Georgia" pitchFamily="18" charset="0"/>
              </a:rPr>
              <a:t>Этапы проекта</a:t>
            </a:r>
          </a:p>
          <a:p>
            <a:pPr>
              <a:buNone/>
            </a:pPr>
            <a:r>
              <a:rPr lang="ru-RU" sz="4900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1 этап. </a:t>
            </a:r>
            <a:r>
              <a:rPr lang="ru-RU" sz="4900" i="1" dirty="0" smtClean="0">
                <a:latin typeface="Georgia" pitchFamily="18" charset="0"/>
              </a:rPr>
              <a:t>Подготовительный</a:t>
            </a:r>
            <a:endParaRPr lang="ru-RU" sz="49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4900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2 этап. </a:t>
            </a:r>
          </a:p>
          <a:p>
            <a:pPr>
              <a:buNone/>
            </a:pPr>
            <a:r>
              <a:rPr lang="ru-RU" sz="4900" i="1" dirty="0" smtClean="0">
                <a:latin typeface="Georgia" pitchFamily="18" charset="0"/>
              </a:rPr>
              <a:t>Выполнение проекта</a:t>
            </a:r>
            <a:endParaRPr lang="ru-RU" sz="49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4900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3 этап. </a:t>
            </a:r>
          </a:p>
          <a:p>
            <a:pPr>
              <a:buNone/>
            </a:pPr>
            <a:r>
              <a:rPr lang="ru-RU" sz="4900" i="1" dirty="0" smtClean="0">
                <a:latin typeface="Georgia" pitchFamily="18" charset="0"/>
              </a:rPr>
              <a:t>Результаты</a:t>
            </a:r>
            <a:endParaRPr lang="ru-RU" sz="4900" dirty="0" smtClean="0">
              <a:latin typeface="Georgia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енис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567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C000"/>
                </a:solidFill>
                <a:latin typeface="Georgia" pitchFamily="18" charset="0"/>
              </a:rPr>
              <a:t>1 этап.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11600" dirty="0" smtClean="0">
                <a:latin typeface="Georgia" pitchFamily="18" charset="0"/>
              </a:rPr>
              <a:t>Составление паспорта проекта</a:t>
            </a:r>
          </a:p>
          <a:p>
            <a:pPr lvl="0"/>
            <a:r>
              <a:rPr lang="ru-RU" sz="11600" dirty="0" smtClean="0">
                <a:latin typeface="Georgia" pitchFamily="18" charset="0"/>
              </a:rPr>
              <a:t>Подбор детской художественной литературы для чтения детям</a:t>
            </a:r>
          </a:p>
          <a:p>
            <a:pPr lvl="0"/>
            <a:r>
              <a:rPr lang="ru-RU" sz="11600" dirty="0" smtClean="0">
                <a:latin typeface="Georgia" pitchFamily="18" charset="0"/>
              </a:rPr>
              <a:t>Подбор презентаций для просмотра</a:t>
            </a:r>
          </a:p>
          <a:p>
            <a:pPr lvl="0"/>
            <a:r>
              <a:rPr lang="ru-RU" sz="11600" dirty="0" smtClean="0">
                <a:latin typeface="Georgia" pitchFamily="18" charset="0"/>
              </a:rPr>
              <a:t>Подбор наглядно-дидактического материала</a:t>
            </a:r>
          </a:p>
          <a:p>
            <a:pPr lvl="0"/>
            <a:r>
              <a:rPr lang="ru-RU" sz="11600" dirty="0" smtClean="0">
                <a:latin typeface="Georgia" pitchFamily="18" charset="0"/>
              </a:rPr>
              <a:t>Изготовление дидактических игр</a:t>
            </a:r>
          </a:p>
          <a:p>
            <a:pPr lvl="0"/>
            <a:r>
              <a:rPr lang="ru-RU" sz="11600" dirty="0" smtClean="0">
                <a:latin typeface="Georgia" pitchFamily="18" charset="0"/>
              </a:rPr>
              <a:t>Изготовление буклетов для родителей по теме </a:t>
            </a:r>
          </a:p>
          <a:p>
            <a:pPr lvl="0"/>
            <a:r>
              <a:rPr lang="ru-RU" sz="11600" dirty="0" smtClean="0">
                <a:latin typeface="Georgia" pitchFamily="18" charset="0"/>
              </a:rPr>
              <a:t>Подбор сюжетных картинок и иллюстраций</a:t>
            </a:r>
          </a:p>
          <a:p>
            <a:pPr lvl="0"/>
            <a:r>
              <a:rPr lang="ru-RU" sz="11600" dirty="0" smtClean="0">
                <a:latin typeface="Georgia" pitchFamily="18" charset="0"/>
              </a:rPr>
              <a:t>Нацеливание родителей на рисование работ с детьми на предложенные темы </a:t>
            </a:r>
          </a:p>
          <a:p>
            <a:pPr lvl="0"/>
            <a:r>
              <a:rPr lang="ru-RU" sz="11600" dirty="0" smtClean="0">
                <a:latin typeface="Georgia" pitchFamily="18" charset="0"/>
              </a:rPr>
              <a:t>Работа с методическим материалом, литературой по данной теме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енис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567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C000"/>
                </a:solidFill>
                <a:latin typeface="Georgia" pitchFamily="18" charset="0"/>
              </a:rPr>
              <a:t>2 этап. 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 algn="ctr">
              <a:buNone/>
            </a:pPr>
            <a:r>
              <a:rPr lang="ru-RU" dirty="0" smtClean="0">
                <a:latin typeface="Georgia" pitchFamily="18" charset="0"/>
              </a:rPr>
              <a:t>Проведение с детьми бесед по ОБЖ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5" name="Рисунок 4" descr="K:\DCIM\102MSDCF\DSC033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3672408" cy="2376264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I:\DSC033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17032"/>
            <a:ext cx="3744416" cy="2503587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енис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567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Georgia" pitchFamily="18" charset="0"/>
              </a:rPr>
              <a:t>Чтение художественной литературы</a:t>
            </a:r>
            <a:endParaRPr lang="ru-RU" dirty="0"/>
          </a:p>
        </p:txBody>
      </p:sp>
      <p:pic>
        <p:nvPicPr>
          <p:cNvPr id="5" name="Содержимое 4" descr="K:\DCIM\102MSDCF\DSC0333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6603266" cy="4685072"/>
          </a:xfrm>
          <a:prstGeom prst="snip2Diag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392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МБДОУ МО Плавский район «Центр развития ребёнка – детский сад «Берёзка»</vt:lpstr>
      <vt:lpstr>Слайд 2</vt:lpstr>
      <vt:lpstr>Цель проекта</vt:lpstr>
      <vt:lpstr>Задачи проекта:  </vt:lpstr>
      <vt:lpstr>Предполагаемый результат</vt:lpstr>
      <vt:lpstr>Слайд 6</vt:lpstr>
      <vt:lpstr>1 этап.</vt:lpstr>
      <vt:lpstr>2 этап. </vt:lpstr>
      <vt:lpstr>Чтение художественной литературы</vt:lpstr>
      <vt:lpstr>Проведение дидактических игр </vt:lpstr>
      <vt:lpstr>Инсценировка сказки «Колобок»</vt:lpstr>
      <vt:lpstr>Аппликация  «Пожарная машина»</vt:lpstr>
      <vt:lpstr>Аппликация  «Опасные сосульки»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User</cp:lastModifiedBy>
  <cp:revision>13</cp:revision>
  <dcterms:created xsi:type="dcterms:W3CDTF">2019-01-18T13:10:11Z</dcterms:created>
  <dcterms:modified xsi:type="dcterms:W3CDTF">2019-02-15T09:52:39Z</dcterms:modified>
</cp:coreProperties>
</file>